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72"/>
  </p:notesMasterIdLst>
  <p:sldIdLst>
    <p:sldId id="256" r:id="rId2"/>
    <p:sldId id="521" r:id="rId3"/>
    <p:sldId id="577" r:id="rId4"/>
    <p:sldId id="578" r:id="rId5"/>
    <p:sldId id="579" r:id="rId6"/>
    <p:sldId id="580" r:id="rId7"/>
    <p:sldId id="494" r:id="rId8"/>
    <p:sldId id="495" r:id="rId9"/>
    <p:sldId id="551" r:id="rId10"/>
    <p:sldId id="497" r:id="rId11"/>
    <p:sldId id="505" r:id="rId12"/>
    <p:sldId id="581" r:id="rId13"/>
    <p:sldId id="582" r:id="rId14"/>
    <p:sldId id="522" r:id="rId15"/>
    <p:sldId id="504" r:id="rId16"/>
    <p:sldId id="506" r:id="rId17"/>
    <p:sldId id="503" r:id="rId18"/>
    <p:sldId id="507" r:id="rId19"/>
    <p:sldId id="508" r:id="rId20"/>
    <p:sldId id="513" r:id="rId21"/>
    <p:sldId id="514" r:id="rId22"/>
    <p:sldId id="515" r:id="rId23"/>
    <p:sldId id="516" r:id="rId24"/>
    <p:sldId id="517" r:id="rId25"/>
    <p:sldId id="518" r:id="rId26"/>
    <p:sldId id="523" r:id="rId27"/>
    <p:sldId id="519" r:id="rId28"/>
    <p:sldId id="524" r:id="rId29"/>
    <p:sldId id="583" r:id="rId30"/>
    <p:sldId id="509" r:id="rId31"/>
    <p:sldId id="510" r:id="rId32"/>
    <p:sldId id="584" r:id="rId33"/>
    <p:sldId id="452" r:id="rId34"/>
    <p:sldId id="525" r:id="rId35"/>
    <p:sldId id="455" r:id="rId36"/>
    <p:sldId id="460" r:id="rId37"/>
    <p:sldId id="461" r:id="rId38"/>
    <p:sldId id="462" r:id="rId39"/>
    <p:sldId id="463" r:id="rId40"/>
    <p:sldId id="496" r:id="rId41"/>
    <p:sldId id="464" r:id="rId42"/>
    <p:sldId id="465" r:id="rId43"/>
    <p:sldId id="469" r:id="rId44"/>
    <p:sldId id="466" r:id="rId45"/>
    <p:sldId id="468" r:id="rId46"/>
    <p:sldId id="467" r:id="rId47"/>
    <p:sldId id="471" r:id="rId48"/>
    <p:sldId id="446" r:id="rId49"/>
    <p:sldId id="454" r:id="rId50"/>
    <p:sldId id="436" r:id="rId51"/>
    <p:sldId id="437" r:id="rId52"/>
    <p:sldId id="470" r:id="rId53"/>
    <p:sldId id="438" r:id="rId54"/>
    <p:sldId id="439" r:id="rId55"/>
    <p:sldId id="441" r:id="rId56"/>
    <p:sldId id="440" r:id="rId57"/>
    <p:sldId id="456" r:id="rId58"/>
    <p:sldId id="442" r:id="rId59"/>
    <p:sldId id="444" r:id="rId60"/>
    <p:sldId id="450" r:id="rId61"/>
    <p:sldId id="561" r:id="rId62"/>
    <p:sldId id="562" r:id="rId63"/>
    <p:sldId id="563" r:id="rId64"/>
    <p:sldId id="564" r:id="rId65"/>
    <p:sldId id="565" r:id="rId66"/>
    <p:sldId id="566" r:id="rId67"/>
    <p:sldId id="567" r:id="rId68"/>
    <p:sldId id="568" r:id="rId69"/>
    <p:sldId id="448" r:id="rId70"/>
    <p:sldId id="472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FF0080"/>
    <a:srgbClr val="008040"/>
    <a:srgbClr val="27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02"/>
    <p:restoredTop sz="95238"/>
  </p:normalViewPr>
  <p:slideViewPr>
    <p:cSldViewPr snapToGrid="0" snapToObjects="1">
      <p:cViewPr varScale="1">
        <p:scale>
          <a:sx n="92" d="100"/>
          <a:sy n="92" d="100"/>
        </p:scale>
        <p:origin x="1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1B9D-1594-6349-9CDA-D830B4E3E04A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CC54C-4FAE-9040-9F1E-7CB873F8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8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Book page from Edward</a:t>
            </a:r>
            <a:r>
              <a:rPr lang="it-IT" baseline="0" dirty="0"/>
              <a:t> </a:t>
            </a:r>
            <a:r>
              <a:rPr lang="it-IT" baseline="0" dirty="0" err="1"/>
              <a:t>Tufte</a:t>
            </a:r>
            <a:r>
              <a:rPr lang="it-IT" baseline="0" dirty="0"/>
              <a:t>, </a:t>
            </a:r>
            <a:r>
              <a:rPr lang="it-IT" baseline="0" dirty="0" err="1"/>
              <a:t>Envisioning</a:t>
            </a:r>
            <a:r>
              <a:rPr lang="it-IT" baseline="0" dirty="0"/>
              <a:t>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Examples from http://</a:t>
            </a:r>
            <a:r>
              <a:rPr lang="en-US" dirty="0" err="1"/>
              <a:t>news.nationalgeographic.com</a:t>
            </a:r>
            <a:r>
              <a:rPr lang="en-US" dirty="0"/>
              <a:t>/2015/06/150619-data-points-five-ways-to-lie-with-charts/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news.nationalgeographic.com</a:t>
            </a:r>
            <a:r>
              <a:rPr lang="en-US" dirty="0"/>
              <a:t>/2015/06/150619-data-points-five-ways-to-lie-with-charts/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78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View it big: https://upload.wikimedia.org/wikipedia/commons/2/29/Minard.png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3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8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https://www.cs.uic.edu/~jbell/CourseNotes/Matlab/japan_sea.jpg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 of like literate programming stuff.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87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www.propublica.org</a:t>
            </a:r>
            <a:r>
              <a:rPr lang="en-US" dirty="0"/>
              <a:t>/nerds/item/design-principles-for-news-apps-graphics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9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65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iOS Face</a:t>
            </a:r>
            <a:r>
              <a:rPr lang="en-US" baseline="0" dirty="0"/>
              <a:t> Dialer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6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size, color. Visual literacy.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99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0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443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62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7591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926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53FAD56B-19B0-7E49-8A63-E22C22CE478D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3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812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11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86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5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5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74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lthreinhold.com/school/tuftes-rules/" TargetMode="External"/><Relationship Id="rId4" Type="http://schemas.openxmlformats.org/officeDocument/2006/relationships/hyperlink" Target="http://worrydream.com/" TargetMode="External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dwardtufte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hyperlink" Target="https://robots.thoughtbot.com/analyzing-minards-visualization-of-napoleons-1812-marc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orrydream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orrydream.com/ExplorableExplanations/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hyperlink" Target="https://www.youtube.com/watch?v=MEU1XbTH1T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phet.colorado.edu/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orrydream.com/#!2/LadderOfAbstraction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hyperlink" Target="http://www.tylervigen.com/spurious-correlations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onisbeautiful.net/" TargetMode="External"/><Relationship Id="rId4" Type="http://schemas.openxmlformats.org/officeDocument/2006/relationships/hyperlink" Target="http://feltron.com/" TargetMode="External"/><Relationship Id="rId5" Type="http://schemas.openxmlformats.org/officeDocument/2006/relationships/hyperlink" Target="http://reddit.com/r/DataIsBeautiful" TargetMode="External"/><Relationship Id="rId6" Type="http://schemas.openxmlformats.org/officeDocument/2006/relationships/hyperlink" Target="http://reddit.com/r/DataIsUgly" TargetMode="External"/><Relationship Id="rId7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edwardtuft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3835" y="1319031"/>
            <a:ext cx="3390165" cy="4282633"/>
          </a:xfrm>
          <a:solidFill>
            <a:schemeClr val="bg1"/>
          </a:solidFill>
          <a:effectLst/>
        </p:spPr>
        <p:txBody>
          <a:bodyPr>
            <a:normAutofit/>
          </a:bodyPr>
          <a:lstStyle/>
          <a:p>
            <a:r>
              <a:rPr lang="en-US" sz="3600" b="1" dirty="0"/>
              <a:t>Representing information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CSCI 3002</a:t>
            </a:r>
            <a:br>
              <a:rPr lang="en-US" sz="3600" dirty="0"/>
            </a:br>
            <a:r>
              <a:rPr lang="en-US" sz="3600" dirty="0"/>
              <a:t>Fall 2018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6" y="1715695"/>
            <a:ext cx="5431540" cy="34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Human-centered information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user trying to do?</a:t>
            </a:r>
          </a:p>
          <a:p>
            <a:pPr lvl="1"/>
            <a:r>
              <a:rPr lang="en-US" dirty="0"/>
              <a:t>Often about making a decision</a:t>
            </a:r>
          </a:p>
          <a:p>
            <a:r>
              <a:rPr lang="en-US" dirty="0"/>
              <a:t>What information do they need to make this decision?</a:t>
            </a:r>
          </a:p>
          <a:p>
            <a:r>
              <a:rPr lang="en-US" dirty="0"/>
              <a:t>How can we optimize finding this info and making comparisons?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9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we have a data set of pizza places in Boulder</a:t>
            </a:r>
          </a:p>
          <a:p>
            <a:endParaRPr lang="en-US" dirty="0"/>
          </a:p>
          <a:p>
            <a:r>
              <a:rPr lang="en-US" dirty="0"/>
              <a:t>What do people need to know?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6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D5F08C-BF76-0B46-BCF9-1DA7E5B5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about pizza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61E53D-E6F4-6D4B-AFF7-C11D3CF980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73F7621-7138-8B4E-96ED-50A941C027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1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D138E8-5E4B-FB4F-8E4B-14B687AD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Questions that a pizza user might have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326C7C-B99E-7D44-A34A-34A53A734E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845E87C-37E4-4744-A9FF-B9F0E0E457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3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about pizza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Feature array (delivery, gluten free</a:t>
            </a:r>
            <a:r>
              <a:rPr lang="mr-IN"/>
              <a:t>…</a:t>
            </a:r>
            <a:r>
              <a:rPr lang="en-US"/>
              <a:t>)</a:t>
            </a:r>
          </a:p>
          <a:p>
            <a:r>
              <a:rPr lang="en-US"/>
              <a:t>Proximity to user (lots of ways to consider this)</a:t>
            </a:r>
          </a:p>
          <a:p>
            <a:r>
              <a:rPr lang="en-US"/>
              <a:t>Time representations</a:t>
            </a:r>
          </a:p>
          <a:p>
            <a:r>
              <a:rPr lang="en-US"/>
              <a:t>Quality (the best)</a:t>
            </a:r>
          </a:p>
          <a:p>
            <a:r>
              <a:rPr lang="en-US"/>
              <a:t>Categories, style</a:t>
            </a:r>
          </a:p>
          <a:p>
            <a:r>
              <a:rPr lang="en-US"/>
              <a:t>Menu items</a:t>
            </a:r>
          </a:p>
          <a:p>
            <a:r>
              <a:rPr lang="en-US"/>
              <a:t>Cost</a:t>
            </a:r>
          </a:p>
          <a:p>
            <a:r>
              <a:rPr lang="en-US"/>
              <a:t>Popular dishes</a:t>
            </a:r>
          </a:p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5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 questions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Which places do people like?</a:t>
            </a:r>
          </a:p>
          <a:p>
            <a:r>
              <a:rPr lang="en-US" dirty="0"/>
              <a:t>Which ones are open when?</a:t>
            </a:r>
          </a:p>
          <a:p>
            <a:r>
              <a:rPr lang="en-US" dirty="0"/>
              <a:t>Do they deliver? Do they deliver for free? Do they deliver to where I am?</a:t>
            </a:r>
          </a:p>
          <a:p>
            <a:r>
              <a:rPr lang="en-US" dirty="0"/>
              <a:t>Vegetarian options? (gluten free, deep dish)</a:t>
            </a:r>
          </a:p>
          <a:p>
            <a:r>
              <a:rPr lang="en-US" dirty="0"/>
              <a:t>How much pizza can I get at once?</a:t>
            </a:r>
          </a:p>
          <a:p>
            <a:r>
              <a:rPr lang="en-US" dirty="0"/>
              <a:t>How soon can I have pizza?</a:t>
            </a:r>
          </a:p>
          <a:p>
            <a:r>
              <a:rPr lang="en-US" dirty="0"/>
              <a:t>Details about the venue: Dine in, carry out, etc., parking</a:t>
            </a:r>
          </a:p>
          <a:p>
            <a:r>
              <a:rPr lang="en-US" dirty="0"/>
              <a:t>Ambiance</a:t>
            </a:r>
          </a:p>
          <a:p>
            <a:r>
              <a:rPr lang="en-US" dirty="0"/>
              <a:t>How much it costs</a:t>
            </a:r>
          </a:p>
          <a:p>
            <a:r>
              <a:rPr lang="en-US" dirty="0"/>
              <a:t>How far is it from where we are</a:t>
            </a:r>
          </a:p>
          <a:p>
            <a:r>
              <a:rPr lang="en-US" dirty="0"/>
              <a:t>Health rating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Dating/Pizza meetup</a:t>
            </a:r>
          </a:p>
          <a:p>
            <a:r>
              <a:rPr lang="en-US" dirty="0"/>
              <a:t>Show ambiance, pictures</a:t>
            </a:r>
          </a:p>
        </p:txBody>
      </p:sp>
    </p:spTree>
    <p:extLst>
      <p:ext uri="{BB962C8B-B14F-4D97-AF65-F5344CB8AC3E}">
        <p14:creationId xmlns:p14="http://schemas.microsoft.com/office/powerpoint/2010/main" val="104266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viz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sense of information </a:t>
            </a:r>
            <a:br>
              <a:rPr lang="en-US" dirty="0"/>
            </a:br>
            <a:r>
              <a:rPr lang="is-IS" dirty="0"/>
              <a:t>→ </a:t>
            </a:r>
            <a:r>
              <a:rPr lang="en-US" dirty="0"/>
              <a:t>exploratory data analysis</a:t>
            </a:r>
          </a:p>
          <a:p>
            <a:endParaRPr lang="en-US" dirty="0"/>
          </a:p>
          <a:p>
            <a:r>
              <a:rPr lang="en-US" dirty="0"/>
              <a:t>Comparison between variables</a:t>
            </a:r>
          </a:p>
          <a:p>
            <a:endParaRPr lang="en-US" dirty="0"/>
          </a:p>
          <a:p>
            <a:r>
              <a:rPr lang="en-US" dirty="0"/>
              <a:t>Optimization (based on some goal)</a:t>
            </a:r>
          </a:p>
        </p:txBody>
      </p:sp>
    </p:spTree>
    <p:extLst>
      <p:ext uri="{BB962C8B-B14F-4D97-AF65-F5344CB8AC3E}">
        <p14:creationId xmlns:p14="http://schemas.microsoft.com/office/powerpoint/2010/main" val="904097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Edward </a:t>
            </a:r>
            <a:r>
              <a:rPr lang="en-US" b="1" dirty="0" err="1"/>
              <a:t>Tufte</a:t>
            </a:r>
            <a:endParaRPr lang="en-US" b="1" dirty="0"/>
          </a:p>
          <a:p>
            <a:r>
              <a:rPr lang="en-US" sz="1800" dirty="0"/>
              <a:t>Background in statistics</a:t>
            </a:r>
          </a:p>
          <a:p>
            <a:r>
              <a:rPr lang="en-US" sz="1800" dirty="0">
                <a:hlinkClick r:id="rId2"/>
              </a:rPr>
              <a:t>http://edwardtufte.com</a:t>
            </a:r>
            <a:endParaRPr lang="en-US" sz="1800" dirty="0"/>
          </a:p>
          <a:p>
            <a:r>
              <a:rPr lang="en-US" sz="1800" dirty="0"/>
              <a:t>(OK summary at </a:t>
            </a:r>
            <a:r>
              <a:rPr lang="en-US" sz="1800" dirty="0">
                <a:hlinkClick r:id="rId3"/>
              </a:rPr>
              <a:t>http://www.sealthreinhold.com/school/tuftes-rules/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Bret Victor</a:t>
            </a:r>
          </a:p>
          <a:p>
            <a:r>
              <a:rPr lang="en-US" sz="1800" dirty="0"/>
              <a:t>Background in HCI</a:t>
            </a:r>
          </a:p>
          <a:p>
            <a:r>
              <a:rPr lang="en-US" sz="1800" dirty="0">
                <a:hlinkClick r:id="rId4"/>
              </a:rPr>
              <a:t>http://worrydream.com</a:t>
            </a:r>
            <a:endParaRPr lang="en-US" sz="1800" dirty="0"/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158" y="3950934"/>
            <a:ext cx="1968500" cy="2613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3796827"/>
            <a:ext cx="4152795" cy="27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Shorter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New tech sucks </a:t>
            </a:r>
          </a:p>
          <a:p>
            <a:pPr lvl="1"/>
            <a:r>
              <a:rPr lang="en-US" dirty="0"/>
              <a:t>Paper &gt; screens</a:t>
            </a:r>
          </a:p>
          <a:p>
            <a:pPr lvl="1"/>
            <a:r>
              <a:rPr lang="en-US" dirty="0"/>
              <a:t>Screens should be more like paper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Don’t hide complexity or density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Put information up so people can make sense of it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No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7505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456882"/>
          </a:xfrm>
        </p:spPr>
        <p:txBody>
          <a:bodyPr>
            <a:normAutofit fontScale="90000"/>
          </a:bodyPr>
          <a:lstStyle/>
          <a:p>
            <a:r>
              <a:rPr lang="en-US" dirty="0"/>
              <a:t>Napoleon’s March by </a:t>
            </a:r>
            <a:r>
              <a:rPr lang="en-US" dirty="0" err="1"/>
              <a:t>Minard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" y="1350583"/>
            <a:ext cx="9143446" cy="4425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7148" y="6381496"/>
            <a:ext cx="9291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https://robots.thoughtbot.com/analyzing-minards-visualization-of-napoleons-1812-march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1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back!</a:t>
            </a:r>
          </a:p>
          <a:p>
            <a:r>
              <a:rPr lang="en-US" dirty="0"/>
              <a:t>We are now in the end stages of this course</a:t>
            </a:r>
          </a:p>
          <a:p>
            <a:r>
              <a:rPr lang="en-US" dirty="0"/>
              <a:t>Remaining topics: Covering emerging trends and issues in HCI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01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06" y="0"/>
            <a:ext cx="8045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64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92100"/>
            <a:ext cx="90805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0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41300"/>
            <a:ext cx="87884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24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5" y="1371601"/>
            <a:ext cx="8821219" cy="42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good? Is it good?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45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principles from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2115"/>
          </a:xfrm>
        </p:spPr>
        <p:txBody>
          <a:bodyPr>
            <a:normAutofit/>
          </a:bodyPr>
          <a:lstStyle/>
          <a:p>
            <a:r>
              <a:rPr lang="en-US" dirty="0"/>
              <a:t>Use color, type, etc. wisely</a:t>
            </a:r>
          </a:p>
          <a:p>
            <a:pPr lvl="1"/>
            <a:r>
              <a:rPr lang="en-US" dirty="0"/>
              <a:t>Don’t assume mappings are intuitive</a:t>
            </a:r>
          </a:p>
          <a:p>
            <a:pPr lvl="1"/>
            <a:r>
              <a:rPr lang="en-US" dirty="0"/>
              <a:t>Be prepared for people to read into things that aren’t there</a:t>
            </a:r>
          </a:p>
          <a:p>
            <a:r>
              <a:rPr lang="en-US" dirty="0"/>
              <a:t>Include detailed data when possible</a:t>
            </a:r>
          </a:p>
          <a:p>
            <a:r>
              <a:rPr lang="en-US" dirty="0"/>
              <a:t>Leave out “</a:t>
            </a:r>
            <a:r>
              <a:rPr lang="en-US" dirty="0" err="1"/>
              <a:t>chartjunk</a:t>
            </a:r>
            <a:r>
              <a:rPr lang="en-US" dirty="0"/>
              <a:t>” – graphic elements that aren’t part of the content</a:t>
            </a:r>
          </a:p>
          <a:p>
            <a:r>
              <a:rPr lang="en-US" dirty="0"/>
              <a:t>Above all, remember the user’s purpose</a:t>
            </a:r>
          </a:p>
        </p:txBody>
      </p:sp>
    </p:spTree>
    <p:extLst>
      <p:ext uri="{BB962C8B-B14F-4D97-AF65-F5344CB8AC3E}">
        <p14:creationId xmlns:p14="http://schemas.microsoft.com/office/powerpoint/2010/main" val="714477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55454" y="378941"/>
            <a:ext cx="295702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Don’t hide</a:t>
            </a:r>
            <a:br>
              <a:rPr lang="en-US" sz="2600"/>
            </a:br>
            <a:r>
              <a:rPr lang="en-US" sz="2600"/>
              <a:t>detail</a:t>
            </a:r>
          </a:p>
          <a:p>
            <a:endParaRPr lang="en-US" sz="2600"/>
          </a:p>
          <a:p>
            <a:r>
              <a:rPr lang="en-US" sz="2600"/>
              <a:t>preserve gestalt,</a:t>
            </a:r>
          </a:p>
          <a:p>
            <a:r>
              <a:rPr lang="en-US" sz="2600"/>
              <a:t>but support detailed</a:t>
            </a:r>
            <a:br>
              <a:rPr lang="en-US" sz="2600"/>
            </a:br>
            <a:r>
              <a:rPr lang="en-US" sz="2600"/>
              <a:t>exploration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37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46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392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5638" y="1069675"/>
            <a:ext cx="17354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Eliminate</a:t>
            </a:r>
          </a:p>
          <a:p>
            <a:r>
              <a:rPr lang="en-US" sz="2600"/>
              <a:t>“chartjunk”</a:t>
            </a:r>
          </a:p>
        </p:txBody>
      </p:sp>
    </p:spTree>
    <p:extLst>
      <p:ext uri="{BB962C8B-B14F-4D97-AF65-F5344CB8AC3E}">
        <p14:creationId xmlns:p14="http://schemas.microsoft.com/office/powerpoint/2010/main" val="164625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92236" y="2231731"/>
            <a:ext cx="215866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Consider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color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mappings</a:t>
            </a:r>
          </a:p>
          <a:p>
            <a:endParaRPr lang="en-US" sz="2600">
              <a:solidFill>
                <a:schemeClr val="bg1"/>
              </a:solidFill>
            </a:endParaRPr>
          </a:p>
          <a:p>
            <a:r>
              <a:rPr lang="en-US" sz="2600">
                <a:solidFill>
                  <a:schemeClr val="bg1"/>
                </a:solidFill>
              </a:rPr>
              <a:t>(or, really,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consider every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detail)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361"/>
            <a:ext cx="6533695" cy="52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7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278D5D-CCD5-5D48-ABEB-0EECF5C4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Bret Victor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485C5F-05C1-6748-8692-15917982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87696" cy="4525963"/>
          </a:xfrm>
        </p:spPr>
        <p:txBody>
          <a:bodyPr>
            <a:normAutofit/>
          </a:bodyPr>
          <a:lstStyle/>
          <a:p>
            <a:r>
              <a:rPr lang="en-US" dirty="0"/>
              <a:t>Former interface designer at Apple</a:t>
            </a:r>
          </a:p>
          <a:p>
            <a:r>
              <a:rPr lang="en-US" dirty="0"/>
              <a:t>One of the original designers of the iPad UI</a:t>
            </a:r>
          </a:p>
          <a:p>
            <a:r>
              <a:rPr lang="en-US" dirty="0"/>
              <a:t>Focus on the future of interacting with information on screens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356136-63BD-5C4F-BDB5-5A12015F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80" y="1417638"/>
            <a:ext cx="2794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6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065F03-7E62-3248-AB7D-976B1400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64F690-A0E0-B745-89E2-052216B5F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500" b="1" dirty="0"/>
              <a:t>This week: images and sound</a:t>
            </a:r>
          </a:p>
          <a:p>
            <a:pPr lvl="1"/>
            <a:r>
              <a:rPr lang="en-US" sz="2500" dirty="0"/>
              <a:t>Tue: Representing information visually</a:t>
            </a:r>
          </a:p>
          <a:p>
            <a:pPr lvl="1"/>
            <a:r>
              <a:rPr lang="en-US" sz="2500" dirty="0"/>
              <a:t>Thu: Using sound in UIs</a:t>
            </a:r>
          </a:p>
          <a:p>
            <a:r>
              <a:rPr lang="en-US" sz="2500" b="1" dirty="0"/>
              <a:t>Next week: social implications</a:t>
            </a:r>
          </a:p>
          <a:p>
            <a:pPr lvl="1"/>
            <a:r>
              <a:rPr lang="en-US" sz="2500" dirty="0"/>
              <a:t>Tue: Inclusive design and accessibility</a:t>
            </a:r>
          </a:p>
          <a:p>
            <a:pPr lvl="1"/>
            <a:r>
              <a:rPr lang="en-US" sz="2500" dirty="0"/>
              <a:t>Thu: Human values in design</a:t>
            </a:r>
          </a:p>
          <a:p>
            <a:r>
              <a:rPr lang="en-US" sz="2500" b="1" dirty="0"/>
              <a:t>Week after next: THE END</a:t>
            </a:r>
          </a:p>
          <a:p>
            <a:pPr lvl="1"/>
            <a:r>
              <a:rPr lang="en-US" sz="2500" dirty="0"/>
              <a:t>Tue: </a:t>
            </a:r>
            <a:r>
              <a:rPr lang="en-US" sz="2500">
                <a:solidFill>
                  <a:srgbClr val="FFFF00"/>
                </a:solidFill>
              </a:rPr>
              <a:t>Project </a:t>
            </a:r>
            <a:r>
              <a:rPr lang="en-US" sz="2500" smtClean="0">
                <a:solidFill>
                  <a:srgbClr val="FFFF00"/>
                </a:solidFill>
              </a:rPr>
              <a:t>presentations (12/11)</a:t>
            </a:r>
            <a:endParaRPr lang="en-US" sz="2500" dirty="0">
              <a:solidFill>
                <a:srgbClr val="FFFF00"/>
              </a:solidFill>
            </a:endParaRPr>
          </a:p>
          <a:p>
            <a:pPr lvl="1"/>
            <a:r>
              <a:rPr lang="en-US" sz="2500" dirty="0"/>
              <a:t>Thu</a:t>
            </a:r>
            <a:r>
              <a:rPr lang="en-US" sz="2500" dirty="0"/>
              <a:t>: Quiz 3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1876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Victor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modern tools we have available</a:t>
            </a:r>
          </a:p>
          <a:p>
            <a:r>
              <a:rPr lang="en-US" dirty="0"/>
              <a:t>Understand and use context where we can</a:t>
            </a:r>
          </a:p>
          <a:p>
            <a:r>
              <a:rPr lang="en-US" dirty="0"/>
              <a:t>Data exploration tied to HCI</a:t>
            </a:r>
          </a:p>
          <a:p>
            <a:r>
              <a:rPr lang="en-US" dirty="0"/>
              <a:t>“Dynamic pictures”, “explorable explanations”</a:t>
            </a:r>
          </a:p>
          <a:p>
            <a:endParaRPr lang="en-US" dirty="0"/>
          </a:p>
          <a:p>
            <a:r>
              <a:rPr lang="en-US" dirty="0"/>
              <a:t>Check out cool demos at </a:t>
            </a:r>
            <a:r>
              <a:rPr lang="en-US" dirty="0">
                <a:hlinkClick r:id="rId2"/>
              </a:rPr>
              <a:t>worrydream.com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0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40" y="1688253"/>
            <a:ext cx="5450443" cy="46548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911" y="6343134"/>
            <a:ext cx="4790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http://worrydream.com/ExplorableExplanations/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01" y="173517"/>
            <a:ext cx="5665748" cy="38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57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FFE146-499F-6549-BC3C-EA6F9A77C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info displays</a:t>
            </a:r>
          </a:p>
        </p:txBody>
      </p:sp>
    </p:spTree>
    <p:extLst>
      <p:ext uri="{BB962C8B-B14F-4D97-AF65-F5344CB8AC3E}">
        <p14:creationId xmlns:p14="http://schemas.microsoft.com/office/powerpoint/2010/main" val="3049492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(Some) goals of information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 overview of the world</a:t>
            </a:r>
          </a:p>
          <a:p>
            <a:r>
              <a:rPr lang="en-US" dirty="0"/>
              <a:t>Allow comparisons</a:t>
            </a:r>
          </a:p>
          <a:p>
            <a:r>
              <a:rPr lang="en-US" dirty="0"/>
              <a:t>Show progress</a:t>
            </a:r>
          </a:p>
          <a:p>
            <a:r>
              <a:rPr lang="en-US" dirty="0"/>
              <a:t>Understand relationships</a:t>
            </a:r>
          </a:p>
          <a:p>
            <a:endParaRPr lang="en-US" dirty="0"/>
          </a:p>
          <a:p>
            <a:r>
              <a:rPr lang="en-US" dirty="0"/>
              <a:t>Motivate behavior</a:t>
            </a:r>
          </a:p>
          <a:p>
            <a:r>
              <a:rPr lang="en-US" dirty="0"/>
              <a:t>Test hypotheses</a:t>
            </a:r>
          </a:p>
        </p:txBody>
      </p:sp>
    </p:spTree>
    <p:extLst>
      <p:ext uri="{BB962C8B-B14F-4D97-AF65-F5344CB8AC3E}">
        <p14:creationId xmlns:p14="http://schemas.microsoft.com/office/powerpoint/2010/main" val="891410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Our information design toolkit</a:t>
            </a:r>
          </a:p>
        </p:txBody>
      </p:sp>
    </p:spTree>
    <p:extLst>
      <p:ext uri="{BB962C8B-B14F-4D97-AF65-F5344CB8AC3E}">
        <p14:creationId xmlns:p14="http://schemas.microsoft.com/office/powerpoint/2010/main" val="279375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graphic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Charts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Timelines</a:t>
            </a:r>
          </a:p>
          <a:p>
            <a:r>
              <a:rPr lang="en-US" dirty="0"/>
              <a:t>Multiples</a:t>
            </a:r>
          </a:p>
          <a:p>
            <a:r>
              <a:rPr lang="en-US" dirty="0"/>
              <a:t>Photo collages</a:t>
            </a:r>
          </a:p>
          <a:p>
            <a:r>
              <a:rPr lang="en-US" dirty="0" err="1"/>
              <a:t>Treemaps</a:t>
            </a:r>
            <a:endParaRPr lang="en-US" dirty="0"/>
          </a:p>
          <a:p>
            <a:r>
              <a:rPr lang="en-US" dirty="0" err="1"/>
              <a:t>Sparklines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8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combine with other graphics, overlays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22" y="2640328"/>
            <a:ext cx="6001555" cy="34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48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482"/>
            <a:ext cx="9144000" cy="53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91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257"/>
            <a:ext cx="8229600" cy="1143000"/>
          </a:xfrm>
        </p:spPr>
        <p:txBody>
          <a:bodyPr/>
          <a:lstStyle/>
          <a:p>
            <a:r>
              <a:rPr lang="en-US" dirty="0"/>
              <a:t>Map layering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1229257"/>
            <a:ext cx="7585656" cy="54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5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65"/>
            <a:ext cx="9117453" cy="43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4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B1EF57-9EB1-9741-B02F-40F91DC4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recap of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D1487E-0E29-E944-9076-8CB64E421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slides from last week</a:t>
            </a:r>
          </a:p>
          <a:p>
            <a:r>
              <a:rPr lang="en-US" dirty="0"/>
              <a:t>What we covered:</a:t>
            </a:r>
          </a:p>
          <a:p>
            <a:pPr lvl="1"/>
            <a:r>
              <a:rPr lang="en-US" dirty="0"/>
              <a:t>Types of gestures</a:t>
            </a:r>
          </a:p>
          <a:p>
            <a:pPr lvl="1"/>
            <a:r>
              <a:rPr lang="en-US" dirty="0"/>
              <a:t>Sensing mechanisms for gestures</a:t>
            </a:r>
          </a:p>
          <a:p>
            <a:pPr lvl="1"/>
            <a:r>
              <a:rPr lang="en-US" dirty="0"/>
              <a:t>How to consider evaluating gestures</a:t>
            </a:r>
          </a:p>
          <a:p>
            <a:pPr lvl="1"/>
            <a:r>
              <a:rPr lang="en-US" dirty="0"/>
              <a:t>Ergonomics and social factors</a:t>
            </a:r>
          </a:p>
        </p:txBody>
      </p:sp>
    </p:spTree>
    <p:extLst>
      <p:ext uri="{BB962C8B-B14F-4D97-AF65-F5344CB8AC3E}">
        <p14:creationId xmlns:p14="http://schemas.microsoft.com/office/powerpoint/2010/main" val="2243344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2038"/>
            <a:ext cx="2021923" cy="11430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 other kind of timeline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23" y="0"/>
            <a:ext cx="7122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05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multiples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comparisons between similar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9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 collages or “image quilts”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overviews of available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7767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280"/>
            <a:ext cx="9144000" cy="56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9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relative importance of data in a condensed space</a:t>
            </a:r>
          </a:p>
          <a:p>
            <a:endParaRPr lang="en-US" dirty="0"/>
          </a:p>
          <a:p>
            <a:r>
              <a:rPr lang="en-US" dirty="0"/>
              <a:t>Invented by Prof. Ben </a:t>
            </a:r>
            <a:r>
              <a:rPr lang="en-US" dirty="0" err="1"/>
              <a:t>Schneiderman</a:t>
            </a:r>
            <a:r>
              <a:rPr lang="en-US" dirty="0"/>
              <a:t>, 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747032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18"/>
            <a:ext cx="9144000" cy="61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34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small quantitative data in context</a:t>
            </a:r>
          </a:p>
          <a:p>
            <a:r>
              <a:rPr lang="en-US" dirty="0"/>
              <a:t>Invented by </a:t>
            </a:r>
            <a:r>
              <a:rPr lang="en-US" dirty="0" err="1"/>
              <a:t>Tufte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3009900"/>
            <a:ext cx="9004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51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use a certain representation?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78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Imagine we have data about food that a person has eaten. What would the following representations allow us to see?</a:t>
            </a:r>
          </a:p>
          <a:p>
            <a:endParaRPr lang="en-US" dirty="0"/>
          </a:p>
          <a:p>
            <a:r>
              <a:rPr lang="en-US" dirty="0"/>
              <a:t>Charts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Timelines</a:t>
            </a:r>
          </a:p>
          <a:p>
            <a:r>
              <a:rPr lang="en-US" dirty="0"/>
              <a:t>Multiples</a:t>
            </a:r>
          </a:p>
          <a:p>
            <a:r>
              <a:rPr lang="en-US" dirty="0"/>
              <a:t>Photo collages</a:t>
            </a:r>
          </a:p>
          <a:p>
            <a:r>
              <a:rPr lang="en-US" dirty="0" err="1"/>
              <a:t>Sparklines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1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text is better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61" y="1809481"/>
            <a:ext cx="3133143" cy="4699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460" y="1750456"/>
            <a:ext cx="3116686" cy="46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9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challenges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4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172B65-B4C9-5846-B857-3AF61457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about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D01C0F-711E-6A40-BA66-F3F8322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didn’t cover</a:t>
            </a:r>
          </a:p>
          <a:p>
            <a:pPr lvl="1"/>
            <a:r>
              <a:rPr lang="en-US" dirty="0"/>
              <a:t>Inventing and evaluating gesture sets</a:t>
            </a:r>
          </a:p>
          <a:p>
            <a:pPr lvl="1"/>
            <a:r>
              <a:rPr lang="en-US" dirty="0"/>
              <a:t>Recognizing gestures</a:t>
            </a:r>
          </a:p>
          <a:p>
            <a:pPr lvl="1"/>
            <a:r>
              <a:rPr lang="en-US" dirty="0"/>
              <a:t>Gesture accessibility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For more info, see the slides, or CSCI 4849 next semester</a:t>
            </a:r>
          </a:p>
        </p:txBody>
      </p:sp>
    </p:spTree>
    <p:extLst>
      <p:ext uri="{BB962C8B-B14F-4D97-AF65-F5344CB8AC3E}">
        <p14:creationId xmlns:p14="http://schemas.microsoft.com/office/powerpoint/2010/main" val="60236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Non-visual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represent data non visually?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93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Sonification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data to pitch, stereo, other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292"/>
            <a:ext cx="9144000" cy="43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3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7" y="317364"/>
            <a:ext cx="7832501" cy="5840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355318"/>
            <a:ext cx="606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sonify.psych.gatech.edu</a:t>
            </a:r>
            <a:r>
              <a:rPr lang="en-US" dirty="0"/>
              <a:t>/research/aquarium/</a:t>
            </a:r>
          </a:p>
        </p:txBody>
      </p:sp>
    </p:spTree>
    <p:extLst>
      <p:ext uri="{BB962C8B-B14F-4D97-AF65-F5344CB8AC3E}">
        <p14:creationId xmlns:p14="http://schemas.microsoft.com/office/powerpoint/2010/main" val="4518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sonification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training</a:t>
            </a:r>
          </a:p>
          <a:p>
            <a:endParaRPr lang="en-US" dirty="0"/>
          </a:p>
          <a:p>
            <a:r>
              <a:rPr lang="en-US" dirty="0"/>
              <a:t>Limited bandwidth for simultaneous transmission</a:t>
            </a:r>
          </a:p>
        </p:txBody>
      </p:sp>
    </p:spTree>
    <p:extLst>
      <p:ext uri="{BB962C8B-B14F-4D97-AF65-F5344CB8AC3E}">
        <p14:creationId xmlns:p14="http://schemas.microsoft.com/office/powerpoint/2010/main" val="44601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Tactile representations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308725"/>
            <a:ext cx="262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Amy Hurst et al., VizTouch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310246"/>
            <a:ext cx="5511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of tactile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bandwidth</a:t>
            </a:r>
          </a:p>
          <a:p>
            <a:endParaRPr lang="en-US" dirty="0"/>
          </a:p>
          <a:p>
            <a:r>
              <a:rPr lang="en-US" dirty="0"/>
              <a:t>Production can still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1564184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visual with sound, tactile, etc.</a:t>
            </a:r>
          </a:p>
          <a:p>
            <a:endParaRPr lang="en-US" dirty="0"/>
          </a:p>
          <a:p>
            <a:r>
              <a:rPr lang="en-US" dirty="0"/>
              <a:t>More engineering required, but can be more universally usable</a:t>
            </a:r>
          </a:p>
        </p:txBody>
      </p:sp>
    </p:spTree>
    <p:extLst>
      <p:ext uri="{BB962C8B-B14F-4D97-AF65-F5344CB8AC3E}">
        <p14:creationId xmlns:p14="http://schemas.microsoft.com/office/powerpoint/2010/main" val="2636600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Tactile Tablet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729" y="1600200"/>
            <a:ext cx="7976542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308725"/>
            <a:ext cx="6136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https://www.youtube.com/watch?v=MEU1XbTH1Ts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4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1783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limit information overload</a:t>
            </a:r>
          </a:p>
          <a:p>
            <a:endParaRPr lang="en-US" dirty="0"/>
          </a:p>
          <a:p>
            <a:r>
              <a:rPr lang="en-US" dirty="0"/>
              <a:t>Can enable hypothesis testing</a:t>
            </a:r>
          </a:p>
          <a:p>
            <a:endParaRPr lang="en-US" dirty="0"/>
          </a:p>
          <a:p>
            <a:r>
              <a:rPr lang="en-US" dirty="0"/>
              <a:t>Make interaction part of learning (rather than using it to overcome poor design)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9" y="6126163"/>
            <a:ext cx="7347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http://worrydream.com/#!2/LadderOfAbstraction</a:t>
            </a:r>
            <a:endParaRPr lang="en-US" dirty="0"/>
          </a:p>
          <a:p>
            <a:r>
              <a:rPr lang="en-US" dirty="0">
                <a:hlinkClick r:id="rId3"/>
              </a:rPr>
              <a:t>http://phet.colorado.edu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79" y="1670074"/>
            <a:ext cx="3706787" cy="42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77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Deceptive visualizations 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our information representations be misleading?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94230F-1087-4E45-A464-AF684BE08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up: info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058493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Lying with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Deceiving scales</a:t>
            </a:r>
          </a:p>
          <a:p>
            <a:r>
              <a:rPr lang="en-US" dirty="0"/>
              <a:t>Showing data on two different scales</a:t>
            </a:r>
          </a:p>
          <a:p>
            <a:r>
              <a:rPr lang="en-US" dirty="0"/>
              <a:t>Spurious correlations</a:t>
            </a:r>
          </a:p>
          <a:p>
            <a:r>
              <a:rPr lang="en-US" dirty="0"/>
              <a:t>Ignoring important variables (e.g. scale)</a:t>
            </a:r>
          </a:p>
          <a:p>
            <a:r>
              <a:rPr lang="en-US" dirty="0"/>
              <a:t>Deceiving visual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780691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23" y="0"/>
            <a:ext cx="7700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549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501650"/>
            <a:ext cx="85725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3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58" y="0"/>
            <a:ext cx="7651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0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27" y="0"/>
            <a:ext cx="7106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0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266"/>
            <a:ext cx="9144000" cy="42054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5370" y="6247869"/>
            <a:ext cx="5544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http://www.tylervigen.com/spurious-correlations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2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98" y="0"/>
            <a:ext cx="7667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02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8" y="0"/>
            <a:ext cx="8190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52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What to do about misleading visualizations?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 yourself to recognize common tricks</a:t>
            </a:r>
          </a:p>
          <a:p>
            <a:endParaRPr lang="en-US"/>
          </a:p>
          <a:p>
            <a:r>
              <a:rPr lang="en-US"/>
              <a:t>Consider how the same information might be presented differently, and what that might show</a:t>
            </a:r>
          </a:p>
          <a:p>
            <a:endParaRPr lang="en-US"/>
          </a:p>
          <a:p>
            <a:r>
              <a:rPr lang="en-US"/>
              <a:t>In your work, be mindful of what your goal is (and what you want to communicate)</a:t>
            </a:r>
          </a:p>
        </p:txBody>
      </p:sp>
    </p:spTree>
    <p:extLst>
      <p:ext uri="{BB962C8B-B14F-4D97-AF65-F5344CB8AC3E}">
        <p14:creationId xmlns:p14="http://schemas.microsoft.com/office/powerpoint/2010/main" val="2136548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 on 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Edward </a:t>
            </a:r>
            <a:r>
              <a:rPr lang="en-US" sz="2600" dirty="0" err="1"/>
              <a:t>Tufte</a:t>
            </a:r>
            <a:r>
              <a:rPr lang="en-US" sz="2600" dirty="0"/>
              <a:t>, </a:t>
            </a:r>
            <a:r>
              <a:rPr lang="en-US" sz="2600" dirty="0">
                <a:hlinkClick r:id="rId2"/>
              </a:rPr>
              <a:t>http://www.edwardtufte.com</a:t>
            </a:r>
            <a:endParaRPr lang="en-US" sz="2600" dirty="0"/>
          </a:p>
          <a:p>
            <a:r>
              <a:rPr lang="en-US" sz="2600" dirty="0"/>
              <a:t>Scott McCloud, </a:t>
            </a:r>
            <a:r>
              <a:rPr lang="en-US" sz="2600" i="1" dirty="0"/>
              <a:t>Understanding Comics</a:t>
            </a:r>
          </a:p>
          <a:p>
            <a:endParaRPr lang="en-US" sz="2600" i="1" dirty="0"/>
          </a:p>
          <a:p>
            <a:r>
              <a:rPr lang="en-US" sz="2600" dirty="0">
                <a:hlinkClick r:id="rId3"/>
              </a:rPr>
              <a:t>http://informationisbeautiful.net</a:t>
            </a:r>
            <a:endParaRPr lang="en-US" sz="2600" dirty="0"/>
          </a:p>
          <a:p>
            <a:r>
              <a:rPr lang="en-US" sz="2600" dirty="0">
                <a:hlinkClick r:id="rId4"/>
              </a:rPr>
              <a:t>http://feltron.com/</a:t>
            </a:r>
            <a:endParaRPr lang="en-US" sz="2600" dirty="0"/>
          </a:p>
          <a:p>
            <a:r>
              <a:rPr lang="en-US" sz="2600" dirty="0">
                <a:hlinkClick r:id="rId5"/>
              </a:rPr>
              <a:t>http://reddit.com/r/DataIsBeautiful</a:t>
            </a:r>
            <a:endParaRPr lang="en-US" sz="2600" dirty="0"/>
          </a:p>
          <a:p>
            <a:r>
              <a:rPr lang="en-US" sz="2600" dirty="0">
                <a:hlinkClick r:id="rId6"/>
              </a:rPr>
              <a:t>http://reddit.com/r/DataIsUgly</a:t>
            </a:r>
            <a:endParaRPr lang="en-US" sz="2600" dirty="0"/>
          </a:p>
          <a:p>
            <a:r>
              <a:rPr lang="en-US" sz="2600" dirty="0">
                <a:hlinkClick r:id="rId7"/>
              </a:rPr>
              <a:t>http://viz.wtf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38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0" cy="4425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2449" y="5195737"/>
            <a:ext cx="7479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This is about user-centered design.</a:t>
            </a:r>
          </a:p>
        </p:txBody>
      </p:sp>
    </p:spTree>
    <p:extLst>
      <p:ext uri="{BB962C8B-B14F-4D97-AF65-F5344CB8AC3E}">
        <p14:creationId xmlns:p14="http://schemas.microsoft.com/office/powerpoint/2010/main" val="1149316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to visualize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8228"/>
            <a:ext cx="8229600" cy="4525963"/>
          </a:xfrm>
        </p:spPr>
        <p:txBody>
          <a:bodyPr/>
          <a:lstStyle/>
          <a:p>
            <a:r>
              <a:rPr lang="en-US" dirty="0"/>
              <a:t>Social check-in data (but OK to bring in other data)</a:t>
            </a:r>
          </a:p>
          <a:p>
            <a:pPr lvl="1"/>
            <a:r>
              <a:rPr lang="en-US" dirty="0"/>
              <a:t>At the top, write why we care about this data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764996"/>
              </p:ext>
            </p:extLst>
          </p:nvPr>
        </p:nvGraphicFramePr>
        <p:xfrm>
          <a:off x="725510" y="3080554"/>
          <a:ext cx="7961292" cy="34361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6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68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68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68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68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268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79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Latitude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Longitude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Time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91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Shubham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C4C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1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Lise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Ozo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Coffee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911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Shaun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Boxcar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Coffee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91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Shubham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Norlin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Library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88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32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represent information to the user</a:t>
            </a:r>
          </a:p>
          <a:p>
            <a:endParaRPr lang="en-US" dirty="0"/>
          </a:p>
          <a:p>
            <a:r>
              <a:rPr lang="en-US" dirty="0"/>
              <a:t>How we often encounter it: “</a:t>
            </a:r>
            <a:r>
              <a:rPr lang="en-US" dirty="0" err="1"/>
              <a:t>Ack</a:t>
            </a:r>
            <a:r>
              <a:rPr lang="en-US" dirty="0"/>
              <a:t>! Should this be a chart, a map, a timeline??”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or</a:t>
            </a:r>
            <a:r>
              <a:rPr lang="en-US" b="1" u="sng" dirty="0"/>
              <a:t/>
            </a:r>
            <a:br>
              <a:rPr lang="en-US" b="1" u="sng" dirty="0"/>
            </a:br>
            <a:r>
              <a:rPr lang="en-US" b="1" u="sng" dirty="0"/>
              <a:t/>
            </a:r>
            <a:br>
              <a:rPr lang="en-US" b="1" u="sng" dirty="0"/>
            </a:br>
            <a:r>
              <a:rPr lang="en-US" dirty="0"/>
              <a:t>“These are social media posts, so they should be in a timeline.”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How we </a:t>
            </a:r>
            <a:r>
              <a:rPr lang="en-US" b="1" dirty="0"/>
              <a:t>should</a:t>
            </a:r>
            <a:r>
              <a:rPr lang="en-US" dirty="0"/>
              <a:t> think about it: What is the user trying to accomplish and how can we put that information in front of them? </a:t>
            </a:r>
          </a:p>
        </p:txBody>
      </p:sp>
    </p:spTree>
    <p:extLst>
      <p:ext uri="{BB962C8B-B14F-4D97-AF65-F5344CB8AC3E}">
        <p14:creationId xmlns:p14="http://schemas.microsoft.com/office/powerpoint/2010/main" val="108560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discussing in this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representations are a core part of most interactive systems</a:t>
            </a:r>
          </a:p>
          <a:p>
            <a:r>
              <a:rPr lang="en-US" dirty="0"/>
              <a:t>Most of the time we need to show “stuff” in our user interface</a:t>
            </a:r>
          </a:p>
          <a:p>
            <a:r>
              <a:rPr lang="en-US" dirty="0"/>
              <a:t>It’s important to tie the representation of information to user’s goals</a:t>
            </a:r>
          </a:p>
          <a:p>
            <a:r>
              <a:rPr lang="en-US" dirty="0"/>
              <a:t>“Human-centered information design”</a:t>
            </a:r>
          </a:p>
        </p:txBody>
      </p:sp>
    </p:spTree>
    <p:extLst>
      <p:ext uri="{BB962C8B-B14F-4D97-AF65-F5344CB8AC3E}">
        <p14:creationId xmlns:p14="http://schemas.microsoft.com/office/powerpoint/2010/main" val="74367064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9-sketching</Template>
  <TotalTime>5844</TotalTime>
  <Words>1136</Words>
  <Application>Microsoft Macintosh PowerPoint</Application>
  <PresentationFormat>On-screen Show (4:3)</PresentationFormat>
  <Paragraphs>281</Paragraphs>
  <Slides>70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Calibri</vt:lpstr>
      <vt:lpstr>Helvetica</vt:lpstr>
      <vt:lpstr>Helvetica Neue</vt:lpstr>
      <vt:lpstr>Arial</vt:lpstr>
      <vt:lpstr>Black</vt:lpstr>
      <vt:lpstr>Representing information  CSCI 3002 Fall 2018</vt:lpstr>
      <vt:lpstr>This week</vt:lpstr>
      <vt:lpstr>Schedule</vt:lpstr>
      <vt:lpstr>Brief recap of gestures</vt:lpstr>
      <vt:lpstr>Even more about gestures</vt:lpstr>
      <vt:lpstr>Next up: info visualization</vt:lpstr>
      <vt:lpstr>PowerPoint Presentation</vt:lpstr>
      <vt:lpstr>The problem</vt:lpstr>
      <vt:lpstr>Why discussing in this class?</vt:lpstr>
      <vt:lpstr>Human-centered information design</vt:lpstr>
      <vt:lpstr>Example</vt:lpstr>
      <vt:lpstr>Data about pizza</vt:lpstr>
      <vt:lpstr>Questions that a pizza user might have </vt:lpstr>
      <vt:lpstr>Data about pizza</vt:lpstr>
      <vt:lpstr>Pizza questions and solutions</vt:lpstr>
      <vt:lpstr>Common viz tasks</vt:lpstr>
      <vt:lpstr>Perspectives</vt:lpstr>
      <vt:lpstr>Shorter Tufte</vt:lpstr>
      <vt:lpstr>Napoleon’s March by Minard</vt:lpstr>
      <vt:lpstr>PowerPoint Presentation</vt:lpstr>
      <vt:lpstr>PowerPoint Presentation</vt:lpstr>
      <vt:lpstr>PowerPoint Presentation</vt:lpstr>
      <vt:lpstr>PowerPoint Presentation</vt:lpstr>
      <vt:lpstr>Why is this good? Is it good?</vt:lpstr>
      <vt:lpstr>Some principles from Tufte</vt:lpstr>
      <vt:lpstr>PowerPoint Presentation</vt:lpstr>
      <vt:lpstr>PowerPoint Presentation</vt:lpstr>
      <vt:lpstr>PowerPoint Presentation</vt:lpstr>
      <vt:lpstr>Bret Victor</vt:lpstr>
      <vt:lpstr>Summary of Victor</vt:lpstr>
      <vt:lpstr>PowerPoint Presentation</vt:lpstr>
      <vt:lpstr>Designing info displays</vt:lpstr>
      <vt:lpstr>(Some) goals of information display</vt:lpstr>
      <vt:lpstr>Our information design toolkit</vt:lpstr>
      <vt:lpstr>Basic graphic representations</vt:lpstr>
      <vt:lpstr>Maps</vt:lpstr>
      <vt:lpstr>PowerPoint Presentation</vt:lpstr>
      <vt:lpstr>Map layering</vt:lpstr>
      <vt:lpstr>Timelines</vt:lpstr>
      <vt:lpstr>The other kind of timeline</vt:lpstr>
      <vt:lpstr>Small multiples</vt:lpstr>
      <vt:lpstr>Photo collages or “image quilts”</vt:lpstr>
      <vt:lpstr>PowerPoint Presentation</vt:lpstr>
      <vt:lpstr>Treemaps</vt:lpstr>
      <vt:lpstr>PowerPoint Presentation</vt:lpstr>
      <vt:lpstr>Sparklines</vt:lpstr>
      <vt:lpstr>Why use a certain representation?</vt:lpstr>
      <vt:lpstr>Sometimes text is better</vt:lpstr>
      <vt:lpstr>Accessibility challenges</vt:lpstr>
      <vt:lpstr>Non-visual representation</vt:lpstr>
      <vt:lpstr>Sonification of data</vt:lpstr>
      <vt:lpstr>PowerPoint Presentation</vt:lpstr>
      <vt:lpstr>Challenges of sonification</vt:lpstr>
      <vt:lpstr>Tactile representations</vt:lpstr>
      <vt:lpstr>Challenges of tactile representations</vt:lpstr>
      <vt:lpstr>Multimodal representations</vt:lpstr>
      <vt:lpstr>Talking Tactile Tablet</vt:lpstr>
      <vt:lpstr>Interactive visualizations</vt:lpstr>
      <vt:lpstr>Deceptive visualizations 😈</vt:lpstr>
      <vt:lpstr>Lying with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do about misleading visualizations?</vt:lpstr>
      <vt:lpstr>References on data representation</vt:lpstr>
      <vt:lpstr>Data to visualize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aloud </dc:title>
  <dc:creator>Shaun Kane</dc:creator>
  <cp:lastModifiedBy>Microsoft Office User</cp:lastModifiedBy>
  <cp:revision>953</cp:revision>
  <dcterms:created xsi:type="dcterms:W3CDTF">2014-10-16T19:05:29Z</dcterms:created>
  <dcterms:modified xsi:type="dcterms:W3CDTF">2018-11-27T22:57:35Z</dcterms:modified>
</cp:coreProperties>
</file>